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3" r:id="rId3"/>
    <p:sldId id="316" r:id="rId4"/>
    <p:sldId id="315" r:id="rId5"/>
    <p:sldId id="318" r:id="rId6"/>
    <p:sldId id="319" r:id="rId7"/>
    <p:sldId id="320" r:id="rId8"/>
    <p:sldId id="321" r:id="rId9"/>
    <p:sldId id="322" r:id="rId10"/>
    <p:sldId id="324" r:id="rId11"/>
    <p:sldId id="325" r:id="rId12"/>
    <p:sldId id="326" r:id="rId13"/>
    <p:sldId id="327" r:id="rId14"/>
    <p:sldId id="332" r:id="rId15"/>
    <p:sldId id="338" r:id="rId16"/>
    <p:sldId id="333" r:id="rId17"/>
    <p:sldId id="339" r:id="rId18"/>
    <p:sldId id="336" r:id="rId19"/>
    <p:sldId id="337" r:id="rId20"/>
    <p:sldId id="334" r:id="rId21"/>
    <p:sldId id="335" r:id="rId22"/>
    <p:sldId id="328" r:id="rId23"/>
    <p:sldId id="329" r:id="rId24"/>
    <p:sldId id="330" r:id="rId25"/>
    <p:sldId id="331" r:id="rId26"/>
    <p:sldId id="340" r:id="rId27"/>
    <p:sldId id="265" r:id="rId28"/>
    <p:sldId id="274" r:id="rId29"/>
    <p:sldId id="27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92" d="100"/>
          <a:sy n="92" d="100"/>
        </p:scale>
        <p:origin x="4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AC91E-9B3A-4998-A53F-4AB2DFF99FF5}" type="datetimeFigureOut">
              <a:rPr lang="th-TH" smtClean="0"/>
              <a:t>30/09/58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2737E-59BC-4E81-9009-0F0A8FEE14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7849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2ADF8-91BE-4F61-907D-CA5EE3300693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C20A2-A7F3-43EA-A7E5-3821B51A6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3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altLang="th-TH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C281DB-3AEC-4D16-A7B1-82DEE1729612}" type="slidenum">
              <a:rPr lang="th-TH" altLang="th-TH" sz="1200"/>
              <a:pPr/>
              <a:t>2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261717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29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83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21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7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473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460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04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04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2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4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96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89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2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27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E682A8-E710-4A88-A3A8-0E602B305E2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9B2655-F838-4347-8632-2348B866A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  <p:sldLayoutId id="2147484156" r:id="rId16"/>
    <p:sldLayoutId id="21474841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.go.th/" TargetMode="External"/><Relationship Id="rId7" Type="http://schemas.openxmlformats.org/officeDocument/2006/relationships/hyperlink" Target="http://drug.fda.moph.go.th:81/nlem.in.th/medicine-price" TargetMode="External"/><Relationship Id="rId2" Type="http://schemas.openxmlformats.org/officeDocument/2006/relationships/hyperlink" Target="http://www.bb.go.th/bbhome/page.asp?option=content&amp;dsc=%E0%B8%A3%E0%B8%B2%E0%B8%84%E0%B8%B2%E0%B8%A1%E0%B8%B2%E0%B8%95%E0%B8%A3%E0%B8%90%E0%B8%B2%E0%B8%99&amp;folddsc=3200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ict.go.th/" TargetMode="External"/><Relationship Id="rId5" Type="http://schemas.openxmlformats.org/officeDocument/2006/relationships/hyperlink" Target="http://www.mict.go.th/comprice/main.php?filename=index" TargetMode="External"/><Relationship Id="rId4" Type="http://schemas.openxmlformats.org/officeDocument/2006/relationships/hyperlink" Target="http://bbproject.bb.go.th/bbst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5293" y="779510"/>
            <a:ext cx="8001000" cy="2221267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การจัดซื้อจัดจ้างด้วยวิธีตกลงราคา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721" y="4336133"/>
            <a:ext cx="9144000" cy="1655762"/>
          </a:xfrm>
        </p:spPr>
        <p:txBody>
          <a:bodyPr/>
          <a:lstStyle/>
          <a:p>
            <a:pPr algn="r"/>
            <a:r>
              <a:rPr lang="th-TH" dirty="0" smtClean="0">
                <a:solidFill>
                  <a:schemeClr val="tx1"/>
                </a:solidFill>
              </a:rPr>
              <a:t>นางสาวนาตอ</a:t>
            </a:r>
            <a:r>
              <a:rPr lang="th-TH" dirty="0" err="1" smtClean="0">
                <a:solidFill>
                  <a:schemeClr val="tx1"/>
                </a:solidFill>
              </a:rPr>
              <a:t>นงค์</a:t>
            </a:r>
            <a:r>
              <a:rPr lang="th-TH" dirty="0" smtClean="0">
                <a:solidFill>
                  <a:schemeClr val="tx1"/>
                </a:solidFill>
              </a:rPr>
              <a:t>  จันทร์</a:t>
            </a:r>
            <a:r>
              <a:rPr lang="th-TH" dirty="0" err="1" smtClean="0">
                <a:solidFill>
                  <a:schemeClr val="tx1"/>
                </a:solidFill>
              </a:rPr>
              <a:t>แจ่ม</a:t>
            </a:r>
            <a:r>
              <a:rPr lang="th-TH" dirty="0" smtClean="0">
                <a:solidFill>
                  <a:schemeClr val="tx1"/>
                </a:solidFill>
              </a:rPr>
              <a:t>แจ้ง</a:t>
            </a:r>
          </a:p>
          <a:p>
            <a:pPr algn="r"/>
            <a:r>
              <a:rPr lang="th-TH" dirty="0" smtClean="0">
                <a:solidFill>
                  <a:schemeClr val="tx1"/>
                </a:solidFill>
              </a:rPr>
              <a:t>นักวิชาการพัสดุชำนาญการพิเศษ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4074" t="9856" r="31616" b="8413"/>
          <a:stretch/>
        </p:blipFill>
        <p:spPr>
          <a:xfrm>
            <a:off x="3812344" y="492368"/>
            <a:ext cx="5050301" cy="57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1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7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791236" y="658814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th-TH" altLang="th-TH" sz="4800" dirty="0">
                <a:solidFill>
                  <a:srgbClr val="0000FF"/>
                </a:solidFill>
              </a:rPr>
              <a:t>การตรวจสอบรายชื่อผู้ทิ้งงาน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558925" y="1268414"/>
            <a:ext cx="8929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h-TH" altLang="th-TH" b="1" dirty="0">
                <a:solidFill>
                  <a:srgbClr val="C00000"/>
                </a:solidFill>
              </a:rPr>
              <a:t>ห้ามส่วนราชการก่อนิติสัมพันธ์กับผู้ทิ้งงานที่ได้แจ้งเวียนชื่อแล้ว</a:t>
            </a:r>
            <a:br>
              <a:rPr lang="th-TH" altLang="th-TH" b="1" dirty="0">
                <a:solidFill>
                  <a:srgbClr val="C00000"/>
                </a:solidFill>
              </a:rPr>
            </a:br>
            <a:r>
              <a:rPr lang="th-TH" altLang="th-TH" b="1" dirty="0">
                <a:solidFill>
                  <a:srgbClr val="C00000"/>
                </a:solidFill>
              </a:rPr>
              <a:t>เว้นแต่จะมีการสั่งเพิกถอนการเป็นผู้ทิ้งงาน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2" y="2205038"/>
            <a:ext cx="9710670" cy="410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06437" y="796132"/>
            <a:ext cx="10958732" cy="609600"/>
          </a:xfrm>
        </p:spPr>
        <p:txBody>
          <a:bodyPr>
            <a:noAutofit/>
          </a:bodyPr>
          <a:lstStyle/>
          <a:p>
            <a:r>
              <a:rPr lang="th-TH" altLang="th-TH" sz="4000" b="1" dirty="0">
                <a:solidFill>
                  <a:srgbClr val="0000FF"/>
                </a:solidFill>
              </a:rPr>
              <a:t>สำนักงานคณะกรรมการป้องกันและปราบปรามทุจริตแห่งชาติ (</a:t>
            </a:r>
            <a:r>
              <a:rPr lang="th-TH" altLang="th-TH" sz="4000" b="1" dirty="0" err="1">
                <a:solidFill>
                  <a:srgbClr val="0000FF"/>
                </a:solidFill>
              </a:rPr>
              <a:t>ป.ป.ช</a:t>
            </a:r>
            <a:r>
              <a:rPr lang="th-TH" altLang="th-TH" sz="4000" b="1" dirty="0">
                <a:solidFill>
                  <a:srgbClr val="0000FF"/>
                </a:solidFill>
              </a:rPr>
              <a:t>) 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151901" y="2495722"/>
            <a:ext cx="966780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th-TH" altLang="th-TH" dirty="0"/>
              <a:t>ห้ามหน่วยงานของรัฐก่อนิติสัมพันธ์กับบุคคลหรือนิติ</a:t>
            </a:r>
            <a:r>
              <a:rPr lang="th-TH" altLang="th-TH" dirty="0" smtClean="0"/>
              <a:t>บุคคล ซึ่ง</a:t>
            </a:r>
            <a:r>
              <a:rPr lang="th-TH" altLang="th-TH" dirty="0"/>
              <a:t>ได้มีการระบุชื่อว่าเป็นคู่สัญญาที่ไม่ได้แสดงบัญชีแสดงรายรับรายรับรายจ่ายหรือแสดงบัญชีแสดงรายรับ</a:t>
            </a:r>
            <a:r>
              <a:rPr lang="th-TH" altLang="th-TH" dirty="0" smtClean="0"/>
              <a:t>รายจ่ายไม่</a:t>
            </a:r>
            <a:r>
              <a:rPr lang="th-TH" altLang="th-TH" dirty="0"/>
              <a:t>ถูกต้องฯ</a:t>
            </a:r>
          </a:p>
          <a:p>
            <a:pPr>
              <a:buFontTx/>
              <a:buAutoNum type="arabicPeriod"/>
            </a:pPr>
            <a:r>
              <a:rPr lang="th-TH" altLang="th-TH" dirty="0"/>
              <a:t>บุคคลหรือนิติบุคคลที่จะเข้าเป็นคู่สัญญากับหน่วยงานของรัฐ ต้องลงทะเบียนในระบบ  </a:t>
            </a:r>
            <a:r>
              <a:rPr lang="en-US" altLang="th-TH" dirty="0"/>
              <a:t>e-GP</a:t>
            </a:r>
          </a:p>
          <a:p>
            <a:pPr>
              <a:buFontTx/>
              <a:buAutoNum type="arabicPeriod"/>
            </a:pPr>
            <a:r>
              <a:rPr lang="th-TH" altLang="th-TH" dirty="0"/>
              <a:t>คู่สัญญาต้องรับจ่ายเงินผ่านบัญชีธนาคาร เว้นแต่การรับจ่ายเงินแต่ละครั้ง</a:t>
            </a:r>
            <a:r>
              <a:rPr lang="th-TH" altLang="th-TH" dirty="0" smtClean="0"/>
              <a:t>ซึ่ง</a:t>
            </a:r>
            <a:r>
              <a:rPr lang="th-TH" altLang="th-TH" dirty="0"/>
              <a:t>มีมูลค่าไม่</a:t>
            </a:r>
            <a:r>
              <a:rPr lang="th-TH" altLang="th-TH" dirty="0" smtClean="0"/>
              <a:t>เกิน</a:t>
            </a:r>
            <a:br>
              <a:rPr lang="th-TH" altLang="th-TH" dirty="0" smtClean="0"/>
            </a:br>
            <a:r>
              <a:rPr lang="th-TH" altLang="th-TH" dirty="0" smtClean="0"/>
              <a:t>สาม</a:t>
            </a:r>
            <a:r>
              <a:rPr lang="th-TH" altLang="th-TH" dirty="0"/>
              <a:t>หมื่นบาทอาจรับจ่ายเป็นเงินสดก็ได้</a:t>
            </a:r>
          </a:p>
          <a:p>
            <a:pPr>
              <a:buFontTx/>
              <a:buAutoNum type="arabicPeriod"/>
            </a:pPr>
            <a:r>
              <a:rPr lang="th-TH" altLang="th-TH" dirty="0"/>
              <a:t>กรณีการจัดซื้อจัดจ้างที่มีวงเงินตั้งแต่ 100,000 บาท ขึ้นไป จะต้องดำเนินการเผยแพร่รายละเอียดค่าใช้จ่ายเกี่ยวกับการจัดซื้อจัดจ้าง ราคากลาง และการคำนวณราคากลางให้สาธารณชนรับทราบ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white">
          <a:xfrm>
            <a:off x="2184400" y="1548497"/>
            <a:ext cx="83756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th-TH" altLang="th-TH" sz="3600" kern="0" dirty="0"/>
              <a:t>มาตรการเพื่อให้หน่วยงานของรัฐปฏิบัติ</a:t>
            </a:r>
          </a:p>
        </p:txBody>
      </p:sp>
    </p:spTree>
    <p:extLst>
      <p:ext uri="{BB962C8B-B14F-4D97-AF65-F5344CB8AC3E}">
        <p14:creationId xmlns:p14="http://schemas.microsoft.com/office/powerpoint/2010/main" val="34171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65915" y="480029"/>
            <a:ext cx="10341736" cy="609600"/>
          </a:xfrm>
        </p:spPr>
        <p:txBody>
          <a:bodyPr>
            <a:noAutofit/>
          </a:bodyPr>
          <a:lstStyle/>
          <a:p>
            <a:r>
              <a:rPr lang="th-TH" altLang="en-US" sz="3200" b="1" dirty="0"/>
              <a:t>ตัวอย่างการตรวจสอบรายชื่อผู้ขาดคุณสมบัติในการเป็นคู่สัญญากับหน่วยงานของรัฐ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1310245"/>
            <a:ext cx="9483142" cy="493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1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smtClean="0">
                <a:solidFill>
                  <a:srgbClr val="0000FF"/>
                </a:solidFill>
              </a:rPr>
              <a:t>ตัวอย่างผู้ค้าที่ลงทะเบียนในระบบ </a:t>
            </a:r>
            <a:r>
              <a:rPr lang="en-US" altLang="en-US" smtClean="0">
                <a:solidFill>
                  <a:srgbClr val="0000FF"/>
                </a:solidFill>
              </a:rPr>
              <a:t>e-GP</a:t>
            </a:r>
            <a:endParaRPr lang="th-TH" altLang="en-US" smtClean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12876"/>
            <a:ext cx="88074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5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00FF"/>
                </a:solidFill>
              </a:rPr>
              <a:t>รายงานการขอซื้อ/ขอจ้าง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1. เหตุผลและความจำเป็น						</a:t>
            </a:r>
            <a:br>
              <a:rPr lang="th-TH" dirty="0" smtClean="0"/>
            </a:br>
            <a:r>
              <a:rPr lang="th-TH" dirty="0" smtClean="0"/>
              <a:t>2.  รายละเอียดของพัสดุ</a:t>
            </a:r>
            <a:br>
              <a:rPr lang="th-TH" dirty="0" smtClean="0"/>
            </a:br>
            <a:r>
              <a:rPr lang="th-TH" dirty="0" smtClean="0"/>
              <a:t>3. ราคามาตรฐาน/ราคากลางของทางราชการ/ราคาที่เคยซื้อ/จ้างหลังสุดภายในระยะเวลา 2 ปีงบประมาณ</a:t>
            </a:r>
            <a:br>
              <a:rPr lang="th-TH" dirty="0" smtClean="0"/>
            </a:br>
            <a:r>
              <a:rPr lang="th-TH" dirty="0" smtClean="0"/>
              <a:t>4. วงเงินที่จะซื้อ/จ้าง  โดยให้ระบุวงเงินงบประมาณ</a:t>
            </a:r>
            <a:br>
              <a:rPr lang="th-TH" dirty="0" smtClean="0"/>
            </a:br>
            <a:r>
              <a:rPr lang="th-TH" dirty="0" smtClean="0"/>
              <a:t>5. กำหนดเวลาที่ต้องการใช้พัสดุ หรือให้งานนั้นแล้วเสร็จ</a:t>
            </a:r>
            <a:br>
              <a:rPr lang="th-TH" dirty="0" smtClean="0"/>
            </a:br>
            <a:r>
              <a:rPr lang="th-TH" dirty="0" smtClean="0"/>
              <a:t>6. วิธีที่จะซื้อ/จ้าง และเหตุผลที่ต้องซ้อหรือจ้างโดยวิธีนั้น</a:t>
            </a:r>
            <a:br>
              <a:rPr lang="th-TH" dirty="0" smtClean="0"/>
            </a:br>
            <a:r>
              <a:rPr lang="th-TH" dirty="0" smtClean="0"/>
              <a:t>7. ข้อเสนออื่น ๆ เช่น การขออนุมัติแต่งตั้งคณะกรรมการ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9"/>
          <p:cNvSpPr>
            <a:spLocks noChangeArrowheads="1"/>
          </p:cNvSpPr>
          <p:nvPr/>
        </p:nvSpPr>
        <p:spPr bwMode="gray">
          <a:xfrm>
            <a:off x="1039882" y="1628416"/>
            <a:ext cx="9420514" cy="7556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endParaRPr lang="th-TH" altLang="ko-KR" sz="3600" dirty="0" smtClean="0">
              <a:latin typeface="Verdana" pitchFamily="34" charset="0"/>
              <a:ea typeface="HY견고딕" pitchFamily="18" charset="-127"/>
              <a:cs typeface="Angsana New" pitchFamily="18" charset="-34"/>
            </a:endParaRPr>
          </a:p>
          <a:p>
            <a:endParaRPr lang="th-TH" altLang="ko-KR" sz="3600" dirty="0">
              <a:latin typeface="Verdana" pitchFamily="34" charset="0"/>
              <a:ea typeface="HY견고딕" pitchFamily="18" charset="-127"/>
              <a:cs typeface="Angsana New" pitchFamily="18" charset="-34"/>
            </a:endParaRPr>
          </a:p>
          <a:p>
            <a:endParaRPr lang="th-TH" altLang="ko-KR" sz="3600" dirty="0" smtClean="0">
              <a:latin typeface="Verdana" pitchFamily="34" charset="0"/>
              <a:ea typeface="HY견고딕" pitchFamily="18" charset="-127"/>
              <a:cs typeface="Angsana New" pitchFamily="18" charset="-34"/>
            </a:endParaRPr>
          </a:p>
          <a:p>
            <a:endParaRPr lang="th-TH" altLang="ko-KR" sz="3600" dirty="0">
              <a:latin typeface="Verdana" pitchFamily="34" charset="0"/>
              <a:ea typeface="HY견고딕" pitchFamily="18" charset="-127"/>
              <a:cs typeface="Angsana New" pitchFamily="18" charset="-34"/>
            </a:endParaRPr>
          </a:p>
          <a:p>
            <a:endParaRPr lang="th-TH" sz="4000" dirty="0" smtClean="0"/>
          </a:p>
          <a:p>
            <a:endParaRPr lang="th-TH" sz="4000" dirty="0"/>
          </a:p>
          <a:p>
            <a:endParaRPr lang="th-TH" sz="4000" dirty="0" smtClean="0"/>
          </a:p>
          <a:p>
            <a:endParaRPr lang="th-TH" sz="4000" dirty="0"/>
          </a:p>
          <a:p>
            <a:r>
              <a:rPr lang="th-TH" sz="4000" dirty="0" smtClean="0"/>
              <a:t>ราคา</a:t>
            </a:r>
            <a:r>
              <a:rPr lang="th-TH" sz="4000" dirty="0"/>
              <a:t>มาตรฐานครุภัณฑ์ และสิ่งก่อสร้าง </a:t>
            </a:r>
            <a:r>
              <a:rPr lang="th-TH" sz="4000" dirty="0" smtClean="0"/>
              <a:t>        เว็บไซต์</a:t>
            </a:r>
            <a:r>
              <a:rPr lang="th-TH" sz="4000" dirty="0" smtClean="0">
                <a:hlinkClick r:id="rId2"/>
              </a:rPr>
              <a:t>สำนักงบประมาณ</a:t>
            </a:r>
            <a:r>
              <a:rPr lang="th-TH" sz="4000" dirty="0" smtClean="0"/>
              <a:t/>
            </a:r>
            <a:br>
              <a:rPr lang="th-TH" sz="4000" dirty="0" smtClean="0"/>
            </a:br>
            <a:r>
              <a:rPr lang="en-US" sz="3600" dirty="0" smtClean="0">
                <a:hlinkClick r:id="rId3"/>
              </a:rPr>
              <a:t>http://www.bb.go.th</a:t>
            </a:r>
            <a:r>
              <a:rPr lang="en-US" sz="3600" dirty="0" smtClean="0"/>
              <a:t> </a:t>
            </a:r>
            <a:r>
              <a:rPr lang="en-US" sz="3000" dirty="0" smtClean="0">
                <a:hlinkClick r:id="rId4"/>
              </a:rPr>
              <a:t>http</a:t>
            </a:r>
            <a:r>
              <a:rPr lang="en-US" sz="3000" dirty="0">
                <a:hlinkClick r:id="rId4"/>
              </a:rPr>
              <a:t>://bbproject.bb.go.th/bbstd/</a:t>
            </a:r>
            <a:r>
              <a:rPr lang="th-TH" sz="3000" dirty="0"/>
              <a:t> </a:t>
            </a:r>
            <a:r>
              <a:rPr lang="th-TH" sz="3000" dirty="0" smtClean="0"/>
              <a:t/>
            </a:r>
            <a:br>
              <a:rPr lang="th-TH" sz="3000" dirty="0" smtClean="0"/>
            </a:br>
            <a:endParaRPr lang="th-TH" sz="3000" dirty="0" smtClean="0"/>
          </a:p>
          <a:p>
            <a:r>
              <a:rPr lang="th-TH" sz="4000" dirty="0" smtClean="0"/>
              <a:t> </a:t>
            </a:r>
            <a:r>
              <a:rPr lang="th-TH" sz="4000" dirty="0"/>
              <a:t>ราคามาตรฐานครุภัณฑ์</a:t>
            </a:r>
            <a:r>
              <a:rPr lang="th-TH" sz="4000" dirty="0" smtClean="0"/>
              <a:t>คอมพิวเตอร์         เว็บไซต์</a:t>
            </a:r>
            <a:r>
              <a:rPr lang="th-TH" sz="4000" dirty="0" smtClean="0">
                <a:hlinkClick r:id="rId5"/>
              </a:rPr>
              <a:t>กระทรวง</a:t>
            </a:r>
            <a:r>
              <a:rPr lang="th-TH" sz="4000" dirty="0">
                <a:hlinkClick r:id="rId5"/>
              </a:rPr>
              <a:t>เทคโนโลยี</a:t>
            </a:r>
            <a:r>
              <a:rPr lang="th-TH" sz="4000" dirty="0"/>
              <a:t>-</a:t>
            </a:r>
          </a:p>
          <a:p>
            <a:r>
              <a:rPr lang="en-US" sz="3200" dirty="0" smtClean="0">
                <a:hlinkClick r:id="rId6"/>
              </a:rPr>
              <a:t>http://www.mict.go.th</a:t>
            </a:r>
            <a:r>
              <a:rPr lang="th-TH" sz="3200" dirty="0" smtClean="0">
                <a:hlinkClick r:id="rId6"/>
              </a:rPr>
              <a:t>      </a:t>
            </a:r>
            <a:r>
              <a:rPr lang="th-TH" sz="4000" dirty="0"/>
              <a:t>        </a:t>
            </a:r>
            <a:r>
              <a:rPr lang="th-TH" sz="4000" dirty="0">
                <a:hlinkClick r:id="rId5"/>
              </a:rPr>
              <a:t>สารสนเทศ และการสื่อสาร</a:t>
            </a:r>
            <a:r>
              <a:rPr lang="th-TH" sz="4000" dirty="0"/>
              <a:t> </a:t>
            </a:r>
            <a:r>
              <a:rPr lang="th-TH" sz="4000" dirty="0" smtClean="0"/>
              <a:t/>
            </a:r>
            <a:br>
              <a:rPr lang="th-TH" sz="4000" dirty="0" smtClean="0"/>
            </a:br>
            <a:r>
              <a:rPr lang="th-TH" sz="4000" dirty="0" smtClean="0"/>
              <a:t/>
            </a:r>
            <a:br>
              <a:rPr lang="th-TH" sz="4000" dirty="0" smtClean="0"/>
            </a:br>
            <a:r>
              <a:rPr lang="th-TH" sz="4000" dirty="0" smtClean="0"/>
              <a:t>ราคา</a:t>
            </a:r>
            <a:r>
              <a:rPr lang="th-TH" sz="4000" dirty="0"/>
              <a:t>กลางยา และเวชภัณฑ์ที่มิใช่ยา </a:t>
            </a:r>
            <a:r>
              <a:rPr lang="th-TH" sz="4000" dirty="0" smtClean="0"/>
              <a:t>        เว็บไซต์</a:t>
            </a:r>
            <a:r>
              <a:rPr lang="th-TH" sz="4000" dirty="0" smtClean="0">
                <a:hlinkClick r:id="rId7"/>
              </a:rPr>
              <a:t>กระทรวง</a:t>
            </a:r>
            <a:r>
              <a:rPr lang="th-TH" sz="4000" dirty="0">
                <a:hlinkClick r:id="rId7"/>
              </a:rPr>
              <a:t>สาธารณสุข</a:t>
            </a:r>
            <a:r>
              <a:rPr lang="th-TH" sz="4000" dirty="0"/>
              <a:t> 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/>
              <a:t>http://drug.fda.moph.go.th:81/nlem.in.th/medicine-price</a:t>
            </a:r>
            <a:endParaRPr lang="th-TH" sz="2800" dirty="0"/>
          </a:p>
          <a:p>
            <a:r>
              <a:rPr lang="th-TH" sz="4000" dirty="0"/>
              <a:t>     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405085" y="655723"/>
            <a:ext cx="7395881" cy="925644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Web site </a:t>
            </a:r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</a:rPr>
              <a:t> เกี่ยวกับราคามาตรฐาน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519151" y="1857840"/>
            <a:ext cx="508000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162544" y="3514323"/>
            <a:ext cx="508000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068199" y="5355771"/>
            <a:ext cx="508000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1524000" y="836614"/>
            <a:ext cx="9144000" cy="5040313"/>
            <a:chOff x="0" y="527"/>
            <a:chExt cx="5760" cy="3175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0" y="3702"/>
              <a:ext cx="5760" cy="0"/>
            </a:xfrm>
            <a:prstGeom prst="line">
              <a:avLst/>
            </a:prstGeom>
            <a:noFill/>
            <a:ln w="57150" cmpd="thinThick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0" y="527"/>
              <a:ext cx="5760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3" name="Text Box 13"/>
          <p:cNvSpPr txBox="1">
            <a:spLocks noChangeArrowheads="1"/>
          </p:cNvSpPr>
          <p:nvPr/>
        </p:nvSpPr>
        <p:spPr bwMode="auto">
          <a:xfrm>
            <a:off x="2566988" y="2895600"/>
            <a:ext cx="8386762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Blip>
                <a:blip r:embed="rId3"/>
              </a:buBlip>
            </a:pPr>
            <a:r>
              <a:rPr lang="en-US" altLang="th-TH" sz="3200" b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th-TH" altLang="th-TH" sz="3200" b="0">
                <a:solidFill>
                  <a:srgbClr val="CC0000"/>
                </a:solidFill>
                <a:latin typeface="Times New Roman" panose="02020603050405020304" pitchFamily="18" charset="0"/>
              </a:rPr>
              <a:t>ระบบการจัดซื้อจัดจ้างภาครัฐด้วยระบบอิเล็กทรอนิกส์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h-TH" altLang="th-TH" sz="3200" b="0">
                <a:solidFill>
                  <a:srgbClr val="CC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th-TH" sz="3200" b="0">
                <a:solidFill>
                  <a:srgbClr val="CC0000"/>
                </a:solidFill>
                <a:latin typeface="Times New Roman" panose="02020603050405020304" pitchFamily="18" charset="0"/>
              </a:rPr>
              <a:t>(Electronic Government Procurement : e-GP)</a:t>
            </a:r>
            <a:endParaRPr lang="th-TH" altLang="th-TH" sz="3200" b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Blip>
                <a:blip r:embed="rId3"/>
              </a:buBlip>
            </a:pPr>
            <a:r>
              <a:rPr lang="th-TH" altLang="th-TH" sz="3200" b="0">
                <a:solidFill>
                  <a:srgbClr val="CC0000"/>
                </a:solidFill>
                <a:latin typeface="Times New Roman" panose="02020603050405020304" pitchFamily="18" charset="0"/>
              </a:rPr>
              <a:t>ระบบการเงินการคลังภาครัฐด้วยระบบอิเล็กทรอนิกส์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th-TH" altLang="th-TH" sz="3200" b="0">
                <a:solidFill>
                  <a:srgbClr val="CC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th-TH" sz="3200" b="0">
                <a:solidFill>
                  <a:srgbClr val="CC0000"/>
                </a:solidFill>
                <a:latin typeface="Times New Roman" panose="02020603050405020304" pitchFamily="18" charset="0"/>
              </a:rPr>
              <a:t>(Government Fiscal Management  </a:t>
            </a:r>
            <a:br>
              <a:rPr lang="en-US" altLang="th-TH" sz="3200" b="0">
                <a:solidFill>
                  <a:srgbClr val="CC0000"/>
                </a:solidFill>
                <a:latin typeface="Times New Roman" panose="02020603050405020304" pitchFamily="18" charset="0"/>
              </a:rPr>
            </a:br>
            <a:r>
              <a:rPr lang="en-US" altLang="th-TH" sz="3200" b="0">
                <a:solidFill>
                  <a:srgbClr val="CC0000"/>
                </a:solidFill>
                <a:latin typeface="Times New Roman" panose="02020603050405020304" pitchFamily="18" charset="0"/>
              </a:rPr>
              <a:t>       Information System : GFMIS)</a:t>
            </a:r>
            <a:endParaRPr lang="th-TH" altLang="th-TH" sz="3200" b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15"/>
          <p:cNvSpPr>
            <a:spLocks noChangeArrowheads="1"/>
          </p:cNvSpPr>
          <p:nvPr/>
        </p:nvSpPr>
        <p:spPr bwMode="auto">
          <a:xfrm>
            <a:off x="3990686" y="1009886"/>
            <a:ext cx="3926075" cy="1107996"/>
          </a:xfrm>
          <a:prstGeom prst="rect">
            <a:avLst/>
          </a:prstGeom>
          <a:solidFill>
            <a:srgbClr val="FFEAD5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h-TH" altLang="th-TH" sz="6600" b="0" dirty="0" smtClean="0">
                <a:solidFill>
                  <a:srgbClr val="CC6600"/>
                </a:solidFill>
                <a:latin typeface="Times New Roman" panose="02020603050405020304" pitchFamily="18" charset="0"/>
              </a:rPr>
              <a:t>ระบบที่เกี่ยวข้อง</a:t>
            </a:r>
            <a:endParaRPr lang="th-TH" altLang="th-TH" sz="6600" b="0" dirty="0">
              <a:solidFill>
                <a:srgbClr val="CC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6624" t="11265" r="34940" b="10644"/>
          <a:stretch/>
        </p:blipFill>
        <p:spPr>
          <a:xfrm>
            <a:off x="3958462" y="0"/>
            <a:ext cx="4409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29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00FF"/>
                </a:solidFill>
              </a:rPr>
              <a:t>องค์ประกอบของคณะกรรมการ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2800" dirty="0" smtClean="0"/>
              <a:t>ประธานกรรมการ และกรรมการอื่น อย่างน้อย 2 คน  </a:t>
            </a:r>
            <a:br>
              <a:rPr lang="th-TH" sz="2800" dirty="0" smtClean="0"/>
            </a:br>
            <a:r>
              <a:rPr lang="th-TH" sz="2800" dirty="0" smtClean="0"/>
              <a:t>แต่งตั้งจาก ข้าราชการ พนักงานราชการ พนักงานมหาวิทยาลัย หรือพนักงานของรัฐ โดยคำนึงถึงลักษณะหน้าที่และความรับผิดชอบของผู้ที่ได้รับแต่งตั้งเป็นสำคัญ</a:t>
            </a:r>
          </a:p>
          <a:p>
            <a:pPr marL="0" indent="0" algn="ctr">
              <a:buNone/>
            </a:pPr>
            <a:r>
              <a:rPr lang="th-TH" sz="2800" dirty="0" smtClean="0"/>
              <a:t>***สำหรับการซื้อ/จ้างในวงเงินไม่เกิน 10,000 บาท จะแต่งตั้งข้าราชการหรือลูกจ้างประจำคนหนึ่ง </a:t>
            </a:r>
            <a:r>
              <a:rPr lang="th-TH" sz="2800" dirty="0" smtClean="0">
                <a:solidFill>
                  <a:srgbClr val="FF0000"/>
                </a:solidFill>
              </a:rPr>
              <a:t>ซึ่งไม่ใช่ผู้จัดซื้อหรือจัดจ้าง</a:t>
            </a:r>
            <a:r>
              <a:rPr lang="th-TH" sz="2800" dirty="0" smtClean="0"/>
              <a:t>เป็นผู้ตรวจรับพัสดุ/งานจ้างนั้น ก็ได้***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4587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5043" t="10625" r="33385" b="13029"/>
          <a:stretch/>
        </p:blipFill>
        <p:spPr>
          <a:xfrm>
            <a:off x="3400562" y="0"/>
            <a:ext cx="4896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02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7746" t="12740" r="32197" b="10529"/>
          <a:stretch/>
        </p:blipFill>
        <p:spPr>
          <a:xfrm>
            <a:off x="3573299" y="0"/>
            <a:ext cx="47782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97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3421" t="11586" r="31439" b="13605"/>
          <a:stretch/>
        </p:blipFill>
        <p:spPr>
          <a:xfrm>
            <a:off x="3035018" y="0"/>
            <a:ext cx="5436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6124" t="10625" r="33710" b="8222"/>
          <a:stretch/>
        </p:blipFill>
        <p:spPr>
          <a:xfrm>
            <a:off x="2363373" y="0"/>
            <a:ext cx="6105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573087"/>
            <a:ext cx="8215313" cy="1009650"/>
          </a:xfrm>
          <a:noFill/>
        </p:spPr>
        <p:txBody>
          <a:bodyPr/>
          <a:lstStyle/>
          <a:p>
            <a:pPr eaLnBrk="1" hangingPunct="1"/>
            <a:r>
              <a:rPr lang="th-TH" altLang="en-US" b="1" dirty="0">
                <a:solidFill>
                  <a:schemeClr val="tx1"/>
                </a:solidFill>
                <a:cs typeface="EucrosiaUPC" panose="02020603050405020304" pitchFamily="18" charset="-34"/>
              </a:rPr>
              <a:t>การคิดค่าปรับตามสัญญา</a:t>
            </a:r>
            <a:endParaRPr lang="en-US" altLang="en-US" b="1" dirty="0">
              <a:solidFill>
                <a:schemeClr val="tx1"/>
              </a:solidFill>
              <a:cs typeface="EucrosiaUPC" panose="02020603050405020304" pitchFamily="18" charset="-34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6"/>
            <a:ext cx="8229600" cy="5014913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sz="3600" b="1" dirty="0">
                <a:solidFill>
                  <a:srgbClr val="0000FF"/>
                </a:solidFill>
                <a:cs typeface="EucrosiaUPC" pitchFamily="18" charset="-34"/>
              </a:rPr>
              <a:t>เมื่อครบกำหนดสัญญา /ผิดสัญญาต้องแจ้งการปรับ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rgbClr val="0000FF"/>
                </a:solidFill>
                <a:cs typeface="EucrosiaUPC" pitchFamily="18" charset="-34"/>
              </a:rPr>
              <a:t> คิดค่าปรับนับถัดจากวันครบกำหนดสัญญา/ข้อตกลง</a:t>
            </a:r>
          </a:p>
          <a:p>
            <a:pPr eaLnBrk="1" hangingPunct="1">
              <a:buFontTx/>
              <a:buNone/>
              <a:defRPr/>
            </a:pPr>
            <a:r>
              <a:rPr lang="th-TH" sz="3600" b="1" dirty="0">
                <a:solidFill>
                  <a:srgbClr val="0000FF"/>
                </a:solidFill>
                <a:cs typeface="EucrosiaUPC" pitchFamily="18" charset="-34"/>
              </a:rPr>
              <a:t>    -</a:t>
            </a:r>
            <a:r>
              <a:rPr lang="th-TH" sz="3600" b="1" u="sng" dirty="0">
                <a:solidFill>
                  <a:srgbClr val="0000FF"/>
                </a:solidFill>
                <a:cs typeface="EucrosiaUPC" pitchFamily="18" charset="-34"/>
              </a:rPr>
              <a:t>โดยหักจำนวนวันที่ใช้ไปในการตรวจรับออกก่อน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rgbClr val="0000FF"/>
                </a:solidFill>
                <a:cs typeface="EucrosiaUPC" pitchFamily="18" charset="-34"/>
              </a:rPr>
              <a:t>สงวนสิทธิปรับ เมื่อส่งมอบของ/งาน ไม่ตรงตามสัญญา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rgbClr val="0000FF"/>
                </a:solidFill>
                <a:cs typeface="EucrosiaUPC" pitchFamily="18" charset="-34"/>
              </a:rPr>
              <a:t>เงื่อนไขสัญญาซื้อเป็นชุด  ให้ปรับทั้งชุด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rgbClr val="0000FF"/>
                </a:solidFill>
                <a:cs typeface="EucrosiaUPC" pitchFamily="18" charset="-34"/>
              </a:rPr>
              <a:t>สิ่งของรวมติดตั้ง/ทดลอง/ปรับตามราคาของทั้งหมด</a:t>
            </a:r>
            <a:endParaRPr lang="en-US" sz="3600" b="1" dirty="0">
              <a:solidFill>
                <a:srgbClr val="0000FF"/>
              </a:solidFill>
              <a:cs typeface="EucrosiaUPC" pitchFamily="18" charset="-34"/>
            </a:endParaRPr>
          </a:p>
        </p:txBody>
      </p:sp>
      <p:pic>
        <p:nvPicPr>
          <p:cNvPr id="38916" name="Picture 4" descr="j0281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5949950"/>
            <a:ext cx="157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6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8595323" cy="4693652"/>
          </a:xfrm>
        </p:spPr>
      </p:pic>
    </p:spTree>
    <p:extLst>
      <p:ext uri="{BB962C8B-B14F-4D97-AF65-F5344CB8AC3E}">
        <p14:creationId xmlns:p14="http://schemas.microsoft.com/office/powerpoint/2010/main" val="37843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9601196" cy="5263071"/>
          </a:xfrm>
        </p:spPr>
      </p:pic>
    </p:spTree>
    <p:extLst>
      <p:ext uri="{BB962C8B-B14F-4D97-AF65-F5344CB8AC3E}">
        <p14:creationId xmlns:p14="http://schemas.microsoft.com/office/powerpoint/2010/main" val="26544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9705533" cy="5258255"/>
          </a:xfrm>
        </p:spPr>
      </p:pic>
    </p:spTree>
    <p:extLst>
      <p:ext uri="{BB962C8B-B14F-4D97-AF65-F5344CB8AC3E}">
        <p14:creationId xmlns:p14="http://schemas.microsoft.com/office/powerpoint/2010/main" val="4761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2"/>
          <p:cNvSpPr/>
          <p:nvPr/>
        </p:nvSpPr>
        <p:spPr>
          <a:xfrm>
            <a:off x="3868614" y="928468"/>
            <a:ext cx="4574053" cy="142897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600" b="1" dirty="0">
                <a:solidFill>
                  <a:schemeClr val="bg1"/>
                </a:solidFill>
                <a:cs typeface="FreesiaUPC" pitchFamily="34" charset="-34"/>
              </a:rPr>
              <a:t>พัสดุ   </a:t>
            </a:r>
          </a:p>
        </p:txBody>
      </p:sp>
      <p:sp>
        <p:nvSpPr>
          <p:cNvPr id="4" name="วงรี 3"/>
          <p:cNvSpPr/>
          <p:nvPr/>
        </p:nvSpPr>
        <p:spPr>
          <a:xfrm>
            <a:off x="4813130" y="3053916"/>
            <a:ext cx="2534273" cy="1336779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cs typeface="FreesiaUPC" pitchFamily="34" charset="-34"/>
              </a:rPr>
              <a:t>ครุภัณฑ์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1201333" y="1083037"/>
            <a:ext cx="1977969" cy="13367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0000CC"/>
                </a:solidFill>
                <a:cs typeface="FreesiaUPC" pitchFamily="34" charset="-34"/>
              </a:rPr>
              <a:t>วัสดุ</a:t>
            </a:r>
            <a:endParaRPr lang="th-TH" sz="4000" dirty="0">
              <a:solidFill>
                <a:srgbClr val="0000CC"/>
              </a:solidFill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9159168" y="995839"/>
            <a:ext cx="2410649" cy="16133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0000CC"/>
                </a:solidFill>
                <a:cs typeface="FreesiaUPC" pitchFamily="34" charset="-34"/>
              </a:rPr>
              <a:t>ที่ดินและสิ่งก่อสร้าง</a:t>
            </a:r>
            <a:endParaRPr lang="th-TH" sz="3600" dirty="0">
              <a:solidFill>
                <a:srgbClr val="0000CC"/>
              </a:solidFill>
            </a:endParaRPr>
          </a:p>
        </p:txBody>
      </p:sp>
      <p:sp>
        <p:nvSpPr>
          <p:cNvPr id="13" name="พับมุม 12"/>
          <p:cNvSpPr/>
          <p:nvPr/>
        </p:nvSpPr>
        <p:spPr>
          <a:xfrm>
            <a:off x="2582595" y="4681547"/>
            <a:ext cx="7417383" cy="1060204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002060"/>
                </a:solidFill>
                <a:cs typeface="FreesiaUPC" pitchFamily="34" charset="-34"/>
              </a:rPr>
              <a:t>ความหมาย-พัสดุ-เป็นไปตามหลักการจำแนกประเภทรายจ่าย</a:t>
            </a:r>
            <a:r>
              <a:rPr lang="th-TH" sz="2400" b="1" dirty="0" smtClean="0">
                <a:solidFill>
                  <a:srgbClr val="002060"/>
                </a:solidFill>
                <a:cs typeface="FreesiaUPC" pitchFamily="34" charset="-34"/>
              </a:rPr>
              <a:t>ของ</a:t>
            </a:r>
            <a:br>
              <a:rPr lang="th-TH" sz="2400" b="1" dirty="0" smtClean="0">
                <a:solidFill>
                  <a:srgbClr val="002060"/>
                </a:solidFill>
                <a:cs typeface="FreesiaUPC" pitchFamily="34" charset="-34"/>
              </a:rPr>
            </a:br>
            <a:r>
              <a:rPr lang="th-TH" sz="2400" b="1" dirty="0" smtClean="0">
                <a:solidFill>
                  <a:srgbClr val="002060"/>
                </a:solidFill>
                <a:cs typeface="FreesiaUPC" pitchFamily="34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cs typeface="FreesiaUPC" pitchFamily="34" charset="-34"/>
              </a:rPr>
              <a:t>สำนักงบประมาณ(ด่วนที่สุด </a:t>
            </a:r>
            <a:r>
              <a:rPr lang="th-TH" sz="2400" b="1" dirty="0" err="1">
                <a:solidFill>
                  <a:srgbClr val="002060"/>
                </a:solidFill>
                <a:cs typeface="FreesiaUPC" pitchFamily="34" charset="-34"/>
              </a:rPr>
              <a:t>ที่นร</a:t>
            </a:r>
            <a:r>
              <a:rPr lang="th-TH" sz="2400" b="1" dirty="0">
                <a:solidFill>
                  <a:srgbClr val="002060"/>
                </a:solidFill>
                <a:cs typeface="FreesiaUPC" pitchFamily="34" charset="-34"/>
              </a:rPr>
              <a:t>๐๗๐๔/ว ๓๓ </a:t>
            </a:r>
            <a:r>
              <a:rPr lang="th-TH" sz="2400" b="1" dirty="0" err="1">
                <a:solidFill>
                  <a:srgbClr val="002060"/>
                </a:solidFill>
                <a:cs typeface="FreesiaUPC" pitchFamily="34" charset="-34"/>
              </a:rPr>
              <a:t>ลว</a:t>
            </a:r>
            <a:r>
              <a:rPr lang="th-TH" sz="2400" b="1" dirty="0">
                <a:solidFill>
                  <a:srgbClr val="002060"/>
                </a:solidFill>
                <a:cs typeface="FreesiaUPC" pitchFamily="34" charset="-34"/>
              </a:rPr>
              <a:t>.๑๘ ม.ค.๒๕๕๓)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>
          <a:xfrm>
            <a:off x="8821896" y="6485875"/>
            <a:ext cx="1846104" cy="235601"/>
          </a:xfrm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B1D33B6C-3589-44F7-B977-57219BD00D2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th-TH" altLang="en-US" sz="1200">
              <a:solidFill>
                <a:srgbClr val="898989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8484867" y="1420836"/>
            <a:ext cx="675249" cy="444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221502" y="1533378"/>
            <a:ext cx="647112" cy="4360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866228" y="2419816"/>
            <a:ext cx="425059" cy="645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th-TH" u="sng" dirty="0">
                <a:solidFill>
                  <a:srgbClr val="0000FF"/>
                </a:solidFill>
                <a:latin typeface="Georgia" panose="02040502050405020303" pitchFamily="18" charset="0"/>
              </a:rPr>
              <a:t>ค่าใช้จ่ายค่าใช้</a:t>
            </a:r>
            <a:r>
              <a:rPr lang="th-TH" u="sng" dirty="0" smtClean="0">
                <a:solidFill>
                  <a:srgbClr val="0000FF"/>
                </a:solidFill>
                <a:latin typeface="Georgia" panose="02040502050405020303" pitchFamily="18" charset="0"/>
              </a:rPr>
              <a:t>สอยที่ </a:t>
            </a:r>
            <a:r>
              <a:rPr lang="th-TH" b="1" u="sng" dirty="0">
                <a:solidFill>
                  <a:srgbClr val="0000FF"/>
                </a:solidFill>
                <a:latin typeface="Georgia" panose="02040502050405020303" pitchFamily="18" charset="0"/>
              </a:rPr>
              <a:t>มิให้เบิกจ่าย</a:t>
            </a:r>
            <a:r>
              <a:rPr lang="th-TH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6256" y="2032786"/>
            <a:ext cx="103960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30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th-TH" sz="3000" dirty="0">
                <a:solidFill>
                  <a:srgbClr val="333333"/>
                </a:solidFill>
                <a:latin typeface="Georgia" panose="02040502050405020303" pitchFamily="18" charset="0"/>
              </a:rPr>
              <a:t>1. ค่าจัดทำสมุดบันทึก สมุดฉีกหรือของชำร่วย เนื่องในวโรกาสต่างๆ</a:t>
            </a:r>
          </a:p>
          <a:p>
            <a:r>
              <a:rPr lang="th-TH" sz="3000" dirty="0">
                <a:solidFill>
                  <a:srgbClr val="333333"/>
                </a:solidFill>
                <a:latin typeface="Georgia" panose="02040502050405020303" pitchFamily="18" charset="0"/>
              </a:rPr>
              <a:t>2. ค่าจัดพิมพ์ จัดส่ง ค่าฝาก</a:t>
            </a:r>
            <a:r>
              <a:rPr lang="th-TH" sz="3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ส่งเป็นราย</a:t>
            </a:r>
            <a:r>
              <a:rPr lang="th-TH" sz="3000" dirty="0">
                <a:solidFill>
                  <a:srgbClr val="333333"/>
                </a:solidFill>
                <a:latin typeface="Georgia" panose="02040502050405020303" pitchFamily="18" charset="0"/>
              </a:rPr>
              <a:t>เดือน สำหรับบัตรอวยพรในเทศกาล</a:t>
            </a:r>
            <a:r>
              <a:rPr lang="th-TH" sz="3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ต่างๆ</a:t>
            </a:r>
            <a:br>
              <a:rPr lang="th-TH" sz="3000" dirty="0" smtClean="0">
                <a:solidFill>
                  <a:srgbClr val="333333"/>
                </a:solidFill>
                <a:latin typeface="Georgia" panose="02040502050405020303" pitchFamily="18" charset="0"/>
              </a:rPr>
            </a:br>
            <a:r>
              <a:rPr lang="th-TH" sz="3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    และ</a:t>
            </a:r>
            <a:r>
              <a:rPr lang="th-TH" sz="3000" dirty="0">
                <a:solidFill>
                  <a:srgbClr val="333333"/>
                </a:solidFill>
                <a:latin typeface="Georgia" panose="02040502050405020303" pitchFamily="18" charset="0"/>
              </a:rPr>
              <a:t>ค่าจัดพิมพ์นามบัตร ให้กับบุคลากรภายในส่วนราชการ</a:t>
            </a:r>
          </a:p>
          <a:p>
            <a:r>
              <a:rPr lang="th-TH" sz="3000" dirty="0">
                <a:solidFill>
                  <a:srgbClr val="333333"/>
                </a:solidFill>
                <a:latin typeface="Georgia" panose="02040502050405020303" pitchFamily="18" charset="0"/>
              </a:rPr>
              <a:t>3. ค่าพวงมาลัย ดอกไม้ ของขวัญ หรือของเยี่ยมผู้ป่วย เพื่อมอบให้กับส่วนราชการ </a:t>
            </a:r>
            <a:r>
              <a:rPr lang="th-TH" sz="3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/>
            </a:r>
            <a:br>
              <a:rPr lang="th-TH" sz="3000" dirty="0" smtClean="0">
                <a:solidFill>
                  <a:srgbClr val="333333"/>
                </a:solidFill>
                <a:latin typeface="Georgia" panose="02040502050405020303" pitchFamily="18" charset="0"/>
              </a:rPr>
            </a:br>
            <a:r>
              <a:rPr lang="th-TH" sz="3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   หน่วยงาน</a:t>
            </a:r>
            <a:r>
              <a:rPr lang="th-TH" sz="3000" dirty="0">
                <a:solidFill>
                  <a:srgbClr val="333333"/>
                </a:solidFill>
                <a:latin typeface="Georgia" panose="02040502050405020303" pitchFamily="18" charset="0"/>
              </a:rPr>
              <a:t>ของรัฐ หน่วยงานเอกชน บุคคล เนื่องในโอกาสต่างๆ</a:t>
            </a:r>
          </a:p>
          <a:p>
            <a:r>
              <a:rPr lang="th-TH" sz="3000" dirty="0">
                <a:solidFill>
                  <a:srgbClr val="333333"/>
                </a:solidFill>
                <a:latin typeface="Georgia" panose="02040502050405020303" pitchFamily="18" charset="0"/>
              </a:rPr>
              <a:t>4. ค่าทิป</a:t>
            </a:r>
          </a:p>
          <a:p>
            <a:r>
              <a:rPr lang="th-TH" sz="3000" dirty="0">
                <a:solidFill>
                  <a:srgbClr val="333333"/>
                </a:solidFill>
                <a:latin typeface="Georgia" panose="02040502050405020303" pitchFamily="18" charset="0"/>
              </a:rPr>
              <a:t>5. เงินหรือสิ่งของบริจาค</a:t>
            </a:r>
          </a:p>
          <a:p>
            <a:r>
              <a:rPr lang="th-TH" sz="3000" dirty="0">
                <a:solidFill>
                  <a:srgbClr val="333333"/>
                </a:solidFill>
                <a:latin typeface="Georgia" panose="02040502050405020303" pitchFamily="18" charset="0"/>
              </a:rPr>
              <a:t>6. ค่าใช้จ่ายในการจัดสวัสดิการ หรือการจัดกิจกรรมนันทนาการภายในส่วนราชการ</a:t>
            </a:r>
          </a:p>
        </p:txBody>
      </p:sp>
    </p:spTree>
    <p:extLst>
      <p:ext uri="{BB962C8B-B14F-4D97-AF65-F5344CB8AC3E}">
        <p14:creationId xmlns:p14="http://schemas.microsoft.com/office/powerpoint/2010/main" val="128305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861" y="2149750"/>
            <a:ext cx="9601196" cy="593449"/>
          </a:xfrm>
        </p:spPr>
        <p:txBody>
          <a:bodyPr>
            <a:noAutofit/>
          </a:bodyPr>
          <a:lstStyle/>
          <a:p>
            <a:r>
              <a:rPr lang="th-TH" dirty="0">
                <a:solidFill>
                  <a:srgbClr val="0000FF"/>
                </a:solidFill>
              </a:rPr>
              <a:t>ค่าวัสดุกับค่าซ่อมแซมบำรุงรักษาทรัพย์สิน</a:t>
            </a:r>
            <a:br>
              <a:rPr lang="th-TH" dirty="0">
                <a:solidFill>
                  <a:srgbClr val="0000FF"/>
                </a:solidFill>
              </a:rPr>
            </a:br>
            <a:r>
              <a:rPr lang="th-TH" dirty="0">
                <a:solidFill>
                  <a:srgbClr val="0000FF"/>
                </a:solidFill>
              </a:rPr>
              <a:t> </a:t>
            </a:r>
            <a:r>
              <a:rPr lang="th-TH" sz="6600" dirty="0">
                <a:solidFill>
                  <a:srgbClr val="0000FF"/>
                </a:solidFill>
              </a:rPr>
              <a:t/>
            </a:r>
            <a:br>
              <a:rPr lang="th-TH" sz="6600" dirty="0">
                <a:solidFill>
                  <a:srgbClr val="0000FF"/>
                </a:solidFill>
              </a:rPr>
            </a:br>
            <a:endParaRPr lang="en-US" sz="6600" dirty="0">
              <a:solidFill>
                <a:srgbClr val="0000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2861" y="2743199"/>
            <a:ext cx="10634001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   กรณีที่ส่วนราชการเป็นผู้ดำเนินการซ่อมแซมบำรุงรักษาทรัพย์สินเอง ให้ปฏิบัติดังนี้</a:t>
            </a:r>
            <a:br>
              <a:rPr lang="th-TH" sz="2800" dirty="0" smtClean="0"/>
            </a:br>
            <a:r>
              <a:rPr lang="th-TH" sz="2800" dirty="0" smtClean="0"/>
              <a:t>     1. </a:t>
            </a:r>
            <a:r>
              <a:rPr lang="th-TH" sz="2800" u="sng" dirty="0" smtClean="0"/>
              <a:t>ค่าจ้างเหมาแรงงานของบุคคลภายนอก</a:t>
            </a:r>
            <a:r>
              <a:rPr lang="th-TH" sz="2800" dirty="0" smtClean="0"/>
              <a:t> ให้จ่ายจาก ค่าใช้สอย</a:t>
            </a:r>
            <a:br>
              <a:rPr lang="th-TH" sz="2800" dirty="0" smtClean="0"/>
            </a:br>
            <a:r>
              <a:rPr lang="th-TH" sz="2800" dirty="0" smtClean="0"/>
              <a:t>     2. </a:t>
            </a:r>
            <a:r>
              <a:rPr lang="th-TH" sz="2800" u="sng" dirty="0" smtClean="0"/>
              <a:t>ค่าสิ่งของที่ส่วนราชการซื้อมาใช้ในการซ่อมแซมบำรุงรักษาทรัพย์สิน</a:t>
            </a:r>
            <a:r>
              <a:rPr lang="th-TH" sz="2800" dirty="0" smtClean="0"/>
              <a:t>ให้จ่ายจาก ค่าวัสดุ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1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3799" t="17933" r="23849" b="30529"/>
          <a:stretch/>
        </p:blipFill>
        <p:spPr>
          <a:xfrm>
            <a:off x="1295401" y="1107441"/>
            <a:ext cx="9601196" cy="476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5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5421" t="28702" r="25600" b="39760"/>
          <a:stretch/>
        </p:blipFill>
        <p:spPr>
          <a:xfrm>
            <a:off x="1295401" y="982132"/>
            <a:ext cx="9601196" cy="48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0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4988" t="25817" r="24952" b="38221"/>
          <a:stretch/>
        </p:blipFill>
        <p:spPr>
          <a:xfrm>
            <a:off x="1295401" y="970668"/>
            <a:ext cx="9601196" cy="49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2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5637" t="26279" r="25817" b="36990"/>
          <a:stretch/>
        </p:blipFill>
        <p:spPr>
          <a:xfrm>
            <a:off x="1295401" y="982132"/>
            <a:ext cx="9601196" cy="48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732</TotalTime>
  <Words>378</Words>
  <Application>Microsoft Office PowerPoint</Application>
  <PresentationFormat>แบบจอกว้าง</PresentationFormat>
  <Paragraphs>64</Paragraphs>
  <Slides>29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29</vt:i4>
      </vt:variant>
    </vt:vector>
  </HeadingPairs>
  <TitlesOfParts>
    <vt:vector size="42" baseType="lpstr">
      <vt:lpstr>바탕</vt:lpstr>
      <vt:lpstr>Angsana New</vt:lpstr>
      <vt:lpstr>Arial</vt:lpstr>
      <vt:lpstr>Calibri</vt:lpstr>
      <vt:lpstr>Cordia New</vt:lpstr>
      <vt:lpstr>EucrosiaUPC</vt:lpstr>
      <vt:lpstr>FreesiaUPC</vt:lpstr>
      <vt:lpstr>Garamond</vt:lpstr>
      <vt:lpstr>Georgia</vt:lpstr>
      <vt:lpstr>HY견고딕</vt:lpstr>
      <vt:lpstr>Times New Roman</vt:lpstr>
      <vt:lpstr>Verdana</vt:lpstr>
      <vt:lpstr>Organic</vt:lpstr>
      <vt:lpstr>การจัดซื้อจัดจ้างด้วยวิธีตกลงราคา</vt:lpstr>
      <vt:lpstr>งานนำเสนอ PowerPoint</vt:lpstr>
      <vt:lpstr>งานนำเสนอ PowerPoint</vt:lpstr>
      <vt:lpstr> ค่าใช้จ่ายค่าใช้สอยที่ มิให้เบิกจ่าย </vt:lpstr>
      <vt:lpstr>ค่าวัสดุกับค่าซ่อมแซมบำรุงรักษาทรัพย์สิน  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การตรวจสอบรายชื่อผู้ทิ้งงาน</vt:lpstr>
      <vt:lpstr>สำนักงานคณะกรรมการป้องกันและปราบปรามทุจริตแห่งชาติ (ป.ป.ช) </vt:lpstr>
      <vt:lpstr>ตัวอย่างการตรวจสอบรายชื่อผู้ขาดคุณสมบัติในการเป็นคู่สัญญากับหน่วยงานของรัฐ</vt:lpstr>
      <vt:lpstr>ตัวอย่างผู้ค้าที่ลงทะเบียนในระบบ e-GP</vt:lpstr>
      <vt:lpstr>รายงานการขอซื้อ/ขอจ้าง</vt:lpstr>
      <vt:lpstr>Web site  เกี่ยวกับราคามาตรฐาน</vt:lpstr>
      <vt:lpstr>งานนำเสนอ PowerPoint</vt:lpstr>
      <vt:lpstr>องค์ประกอบของคณะกรรมการ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การคิดค่าปรับตามสัญญา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Natarnong Janjaemjaeng</dc:creator>
  <cp:lastModifiedBy>Crazy-Ann</cp:lastModifiedBy>
  <cp:revision>24</cp:revision>
  <dcterms:created xsi:type="dcterms:W3CDTF">2015-05-20T01:47:15Z</dcterms:created>
  <dcterms:modified xsi:type="dcterms:W3CDTF">2015-09-30T04:38:09Z</dcterms:modified>
</cp:coreProperties>
</file>