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handoutMasterIdLst>
    <p:handoutMasterId r:id="rId7"/>
  </p:handoutMasterIdLst>
  <p:sldIdLst>
    <p:sldId id="256" r:id="rId2"/>
    <p:sldId id="258" r:id="rId3"/>
    <p:sldId id="257" r:id="rId4"/>
    <p:sldId id="260" r:id="rId5"/>
    <p:sldId id="259" r:id="rId6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067A"/>
    <a:srgbClr val="4402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47E8D1-6483-4D7E-8E48-1A09CF154A4F}" type="datetimeFigureOut">
              <a:rPr lang="th-TH" smtClean="0"/>
              <a:t>21/05/60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7AC443-3D8B-45FB-8D06-01A5B4C33BB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017259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h-TH" smtClean="0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1B658-AC04-4773-BF70-428547A58ED2}" type="datetimeFigureOut">
              <a:rPr lang="th-TH" smtClean="0"/>
              <a:pPr/>
              <a:t>21/05/60</a:t>
            </a:fld>
            <a:endParaRPr lang="th-TH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384E9-5A80-4CED-AAC1-DF0249F9179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1B658-AC04-4773-BF70-428547A58ED2}" type="datetimeFigureOut">
              <a:rPr lang="th-TH" smtClean="0"/>
              <a:pPr/>
              <a:t>21/05/60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384E9-5A80-4CED-AAC1-DF0249F9179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1B658-AC04-4773-BF70-428547A58ED2}" type="datetimeFigureOut">
              <a:rPr lang="th-TH" smtClean="0"/>
              <a:pPr/>
              <a:t>21/05/60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384E9-5A80-4CED-AAC1-DF0249F9179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1B658-AC04-4773-BF70-428547A58ED2}" type="datetimeFigureOut">
              <a:rPr lang="th-TH" smtClean="0"/>
              <a:pPr/>
              <a:t>21/05/60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384E9-5A80-4CED-AAC1-DF0249F9179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1B658-AC04-4773-BF70-428547A58ED2}" type="datetimeFigureOut">
              <a:rPr lang="th-TH" smtClean="0"/>
              <a:pPr/>
              <a:t>21/05/60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384E9-5A80-4CED-AAC1-DF0249F9179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1B658-AC04-4773-BF70-428547A58ED2}" type="datetimeFigureOut">
              <a:rPr lang="th-TH" smtClean="0"/>
              <a:pPr/>
              <a:t>21/05/60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384E9-5A80-4CED-AAC1-DF0249F9179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1B658-AC04-4773-BF70-428547A58ED2}" type="datetimeFigureOut">
              <a:rPr lang="th-TH" smtClean="0"/>
              <a:pPr/>
              <a:t>21/05/60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384E9-5A80-4CED-AAC1-DF0249F9179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1B658-AC04-4773-BF70-428547A58ED2}" type="datetimeFigureOut">
              <a:rPr lang="th-TH" smtClean="0"/>
              <a:pPr/>
              <a:t>21/05/60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384E9-5A80-4CED-AAC1-DF0249F9179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1B658-AC04-4773-BF70-428547A58ED2}" type="datetimeFigureOut">
              <a:rPr lang="th-TH" smtClean="0"/>
              <a:pPr/>
              <a:t>21/05/60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384E9-5A80-4CED-AAC1-DF0249F9179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1B658-AC04-4773-BF70-428547A58ED2}" type="datetimeFigureOut">
              <a:rPr lang="th-TH" smtClean="0"/>
              <a:pPr/>
              <a:t>21/05/60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384E9-5A80-4CED-AAC1-DF0249F9179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1B658-AC04-4773-BF70-428547A58ED2}" type="datetimeFigureOut">
              <a:rPr lang="th-TH" smtClean="0"/>
              <a:pPr/>
              <a:t>21/05/60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43384E9-5A80-4CED-AAC1-DF0249F9179B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h-TH" smtClean="0"/>
              <a:t>คลิกไอคอนเพื่อเพิ่มรูปภาพ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 smtClean="0"/>
              <a:t>ระดับที่สอง</a:t>
            </a:r>
          </a:p>
          <a:p>
            <a:pPr lvl="2" eaLnBrk="1" latinLnBrk="0" hangingPunct="1"/>
            <a:r>
              <a:rPr kumimoji="0" lang="th-TH" smtClean="0"/>
              <a:t>ระดับที่สาม</a:t>
            </a:r>
          </a:p>
          <a:p>
            <a:pPr lvl="3" eaLnBrk="1" latinLnBrk="0" hangingPunct="1"/>
            <a:r>
              <a:rPr kumimoji="0" lang="th-TH" smtClean="0"/>
              <a:t>ระดับที่สี่</a:t>
            </a:r>
          </a:p>
          <a:p>
            <a:pPr lvl="4" eaLnBrk="1" latinLnBrk="0" hangingPunct="1"/>
            <a:r>
              <a:rPr kumimoji="0" lang="th-TH" smtClean="0"/>
              <a:t>ระดับที่ห้า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D91B658-AC04-4773-BF70-428547A58ED2}" type="datetimeFigureOut">
              <a:rPr lang="th-TH" smtClean="0"/>
              <a:pPr/>
              <a:t>21/05/60</a:t>
            </a:fld>
            <a:endParaRPr lang="th-TH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43384E9-5A80-4CED-AAC1-DF0249F9179B}" type="slidenum">
              <a:rPr lang="th-TH" smtClean="0"/>
              <a:pPr/>
              <a:t>‹#›</a:t>
            </a:fld>
            <a:endParaRPr lang="th-TH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755576" y="476672"/>
            <a:ext cx="7704856" cy="1080120"/>
          </a:xfrm>
          <a:noFill/>
        </p:spPr>
        <p:txBody>
          <a:bodyPr/>
          <a:lstStyle/>
          <a:p>
            <a:r>
              <a:rPr lang="th-TH" dirty="0" smtClean="0">
                <a:solidFill>
                  <a:schemeClr val="bg1"/>
                </a:solidFill>
              </a:rPr>
              <a:t>ข้อสังเกตจากการตรวจสอบเอกสาร</a:t>
            </a:r>
            <a:endParaRPr lang="th-TH" dirty="0">
              <a:solidFill>
                <a:schemeClr val="bg1"/>
              </a:solidFill>
            </a:endParaRP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187624" y="1818540"/>
            <a:ext cx="7704856" cy="4824536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th-TH" sz="36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การเบิกค่าใช้จ่ายในการเดินทางไปราชการ</a:t>
            </a:r>
          </a:p>
          <a:p>
            <a:pPr algn="l"/>
            <a:r>
              <a:rPr lang="th-TH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	</a:t>
            </a:r>
            <a:r>
              <a:rPr lang="th-TH" sz="3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1. ไม่ลงวันที่ในรายงานการเดินทางไปราชการ</a:t>
            </a:r>
          </a:p>
          <a:p>
            <a:pPr algn="l"/>
            <a:r>
              <a:rPr lang="th-TH" sz="3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	</a:t>
            </a:r>
            <a:r>
              <a:rPr lang="th-TH" sz="3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2. การนับเวลาไปรายการในกรณีเดินทางไปราชการโดยไม่พักแรมนับเวลาได้12 ชม. แต่เบิกค่าเบี้ยเลี้ยง 1 วัน </a:t>
            </a:r>
          </a:p>
          <a:p>
            <a:pPr algn="l"/>
            <a:r>
              <a:rPr lang="th-TH" sz="3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	</a:t>
            </a:r>
            <a:r>
              <a:rPr lang="th-TH" sz="3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3. ระบุวันที่ไปราชการไม่ครอบคลุมวันที่เดินทางไปราชการ</a:t>
            </a:r>
          </a:p>
          <a:p>
            <a:pPr algn="l"/>
            <a:r>
              <a:rPr lang="th-TH" sz="3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	</a:t>
            </a:r>
            <a:r>
              <a:rPr lang="th-TH" sz="3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4. สัญญาเช่าเหมารถ/ใบตรวจรับการเช่าเหมารถไม่ลงวันที่</a:t>
            </a:r>
          </a:p>
          <a:p>
            <a:pPr algn="l"/>
            <a:r>
              <a:rPr lang="th-TH" sz="3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	</a:t>
            </a:r>
            <a:r>
              <a:rPr lang="th-TH" sz="3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5. ใบเสร็จรับเงินค่าน้ำมันเชื้อเพลิงไม่ระบุวันที่และไม่ระบุหมายเลขทะเบียนรถยนต์</a:t>
            </a:r>
          </a:p>
          <a:p>
            <a:pPr algn="l"/>
            <a:r>
              <a:rPr lang="th-TH" sz="3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	</a:t>
            </a:r>
            <a:r>
              <a:rPr lang="th-TH" sz="3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6. กรณีเดินทางโดยรถยนต์ส่วนบุคคลไม่แนบระยะทางกรมทางหลวง</a:t>
            </a:r>
            <a:endParaRPr lang="th-TH" sz="30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6" y="1453760"/>
            <a:ext cx="9117013" cy="19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733183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407871"/>
            <a:ext cx="8229600" cy="1143000"/>
          </a:xfrm>
        </p:spPr>
        <p:txBody>
          <a:bodyPr/>
          <a:lstStyle/>
          <a:p>
            <a:r>
              <a:rPr lang="th-TH" b="1" dirty="0">
                <a:solidFill>
                  <a:schemeClr val="tx1"/>
                </a:solidFill>
              </a:rPr>
              <a:t>ข้อสังเกตจากการตรวจสอบ</a:t>
            </a:r>
            <a:r>
              <a:rPr lang="th-TH" b="1" dirty="0" smtClean="0">
                <a:solidFill>
                  <a:schemeClr val="tx1"/>
                </a:solidFill>
              </a:rPr>
              <a:t>เอกสาร (ต่อ)</a:t>
            </a:r>
            <a:endParaRPr lang="th-TH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th-TH" dirty="0" smtClean="0"/>
              <a:t>	</a:t>
            </a:r>
            <a:r>
              <a:rPr lang="th-TH" sz="3000" b="1" dirty="0" smtClean="0"/>
              <a:t>7. อัตราค่าเช่าที่พักไปราชการ ในกรณีเดินทางไปเข้าร่วมประชุมเชิง</a:t>
            </a:r>
          </a:p>
          <a:p>
            <a:pPr marL="0" indent="0">
              <a:buNone/>
            </a:pPr>
            <a:r>
              <a:rPr lang="th-TH" sz="3000" b="1" dirty="0" smtClean="0"/>
              <a:t>ปฏิบัติการ/อบรมต่างๆ ที่หน่วยงานอื่นจัด ให้ใช้อัตราค่าเช่าที่พักไปราชการ </a:t>
            </a:r>
          </a:p>
          <a:p>
            <a:pPr marL="0" indent="0">
              <a:buNone/>
            </a:pPr>
            <a:r>
              <a:rPr lang="th-TH" sz="3000" b="1" dirty="0" smtClean="0"/>
              <a:t>คือพักเดี่ยว 1,500.-   พักคู่  1,700.-</a:t>
            </a:r>
          </a:p>
          <a:p>
            <a:pPr marL="0" indent="0">
              <a:buNone/>
            </a:pPr>
            <a:r>
              <a:rPr lang="th-TH" sz="3000" b="1" dirty="0"/>
              <a:t>	</a:t>
            </a:r>
            <a:r>
              <a:rPr lang="th-TH" sz="3000" b="1" dirty="0" smtClean="0"/>
              <a:t>8. กรณีเดินทางไปศึกษาดูงาน/จัดประชุมเชิงปฏิบัติการ/สัมมนา/ ที่</a:t>
            </a:r>
          </a:p>
          <a:p>
            <a:pPr marL="0" indent="0">
              <a:buNone/>
            </a:pPr>
            <a:r>
              <a:rPr lang="th-TH" sz="3000" b="1" dirty="0" smtClean="0"/>
              <a:t>คณะเป็นผู้รับรับผิดชอบโครงการ ให้เบิกในอัตราค่าเช่าที่พักในการฝึกอบรม</a:t>
            </a:r>
          </a:p>
          <a:p>
            <a:pPr marL="0" indent="0">
              <a:buNone/>
            </a:pPr>
            <a:r>
              <a:rPr lang="th-TH" sz="3000" b="1" dirty="0" smtClean="0"/>
              <a:t>คือพักเดี่ยว 1,450.-   พักคู่  1,800.-</a:t>
            </a:r>
          </a:p>
          <a:p>
            <a:pPr marL="0" indent="0">
              <a:buNone/>
            </a:pPr>
            <a:endParaRPr lang="th-TH" sz="3000" b="1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6" y="1556792"/>
            <a:ext cx="9117013" cy="19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429372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433629"/>
            <a:ext cx="8229600" cy="1143000"/>
          </a:xfrm>
        </p:spPr>
        <p:txBody>
          <a:bodyPr/>
          <a:lstStyle/>
          <a:p>
            <a:r>
              <a:rPr lang="th-TH" b="1" dirty="0">
                <a:solidFill>
                  <a:schemeClr val="accent1">
                    <a:lumMod val="75000"/>
                  </a:schemeClr>
                </a:solidFill>
              </a:rPr>
              <a:t>ข้อสังเกตจากการตรวจสอบ</a:t>
            </a:r>
            <a:r>
              <a:rPr lang="th-TH" b="1" dirty="0" smtClean="0">
                <a:solidFill>
                  <a:schemeClr val="accent1">
                    <a:lumMod val="75000"/>
                  </a:schemeClr>
                </a:solidFill>
              </a:rPr>
              <a:t>เอกสาร (ต่อ)</a:t>
            </a:r>
            <a:endParaRPr lang="th-TH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539552" y="1700808"/>
            <a:ext cx="8229600" cy="43891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sz="4000" b="1" dirty="0" smtClean="0">
                <a:solidFill>
                  <a:srgbClr val="BA067A"/>
                </a:solidFill>
              </a:rPr>
              <a:t>การเบิกค่าใช้จ่ายในการฝึกอบรม</a:t>
            </a:r>
          </a:p>
          <a:p>
            <a:pPr marL="0" indent="0">
              <a:buNone/>
            </a:pPr>
            <a:r>
              <a:rPr lang="th-TH" sz="4000" b="1" dirty="0">
                <a:solidFill>
                  <a:srgbClr val="BA067A"/>
                </a:solidFill>
              </a:rPr>
              <a:t>	</a:t>
            </a:r>
            <a:r>
              <a:rPr lang="th-TH" sz="3200" b="1" dirty="0" smtClean="0">
                <a:solidFill>
                  <a:srgbClr val="BA067A"/>
                </a:solidFill>
              </a:rPr>
              <a:t>1. โครงการไม่ระบุหมายเหตุ *ขอถัวเฉลี่ยทุกรายการ * </a:t>
            </a:r>
          </a:p>
          <a:p>
            <a:pPr marL="0" indent="0">
              <a:buNone/>
            </a:pPr>
            <a:r>
              <a:rPr lang="th-TH" sz="3200" b="1" dirty="0">
                <a:solidFill>
                  <a:srgbClr val="BA067A"/>
                </a:solidFill>
              </a:rPr>
              <a:t>	</a:t>
            </a:r>
            <a:r>
              <a:rPr lang="th-TH" sz="3200" b="1" dirty="0" smtClean="0">
                <a:solidFill>
                  <a:srgbClr val="BA067A"/>
                </a:solidFill>
              </a:rPr>
              <a:t>2. หลักฐานการจ่ายเงินค่าอาหาร/อาหารว่างและเครื่องดื่ม ให้ระบุรายละเอียดชัดเจน </a:t>
            </a:r>
          </a:p>
          <a:p>
            <a:pPr marL="0" indent="0">
              <a:buNone/>
            </a:pPr>
            <a:r>
              <a:rPr lang="th-TH" sz="3200" b="1" dirty="0" smtClean="0">
                <a:solidFill>
                  <a:srgbClr val="BA067A"/>
                </a:solidFill>
              </a:rPr>
              <a:t>	3. หลักฐานการจ่ายเงินค่าตอบแทนวิทยากร </a:t>
            </a:r>
            <a:r>
              <a:rPr lang="th-TH" sz="3200" b="1" dirty="0">
                <a:solidFill>
                  <a:srgbClr val="BA067A"/>
                </a:solidFill>
              </a:rPr>
              <a:t>ให้ระบุรายละเอียด</a:t>
            </a:r>
            <a:r>
              <a:rPr lang="th-TH" sz="3200" b="1" dirty="0" smtClean="0">
                <a:solidFill>
                  <a:srgbClr val="BA067A"/>
                </a:solidFill>
              </a:rPr>
              <a:t>ชัดเจน (วัน เวลา จำนวนชั่วโมงที่บรรยาย)</a:t>
            </a:r>
          </a:p>
          <a:p>
            <a:pPr marL="0" indent="0">
              <a:buNone/>
            </a:pPr>
            <a:r>
              <a:rPr lang="th-TH" sz="3200" b="1" dirty="0">
                <a:solidFill>
                  <a:srgbClr val="BA067A"/>
                </a:solidFill>
              </a:rPr>
              <a:t>	</a:t>
            </a:r>
            <a:r>
              <a:rPr lang="th-TH" sz="3200" b="1" dirty="0" smtClean="0">
                <a:solidFill>
                  <a:srgbClr val="BA067A"/>
                </a:solidFill>
              </a:rPr>
              <a:t>4. ให้แนบหนังสือขออนุมัติโครงการ/โครงการทุกครั้ง</a:t>
            </a:r>
            <a:endParaRPr lang="th-TH" sz="3200" b="1" dirty="0">
              <a:solidFill>
                <a:srgbClr val="BA067A"/>
              </a:solidFill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521" y="1556792"/>
            <a:ext cx="9117013" cy="19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351380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>
                <a:solidFill>
                  <a:schemeClr val="accent1">
                    <a:lumMod val="75000"/>
                  </a:schemeClr>
                </a:solidFill>
              </a:rPr>
              <a:t>ข้อสังเกตจากการตรวจสอบเอกสาร (ต่อ)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h-TH" dirty="0" smtClean="0"/>
              <a:t>5. การจัดอบรมให้นักศึกษา มีหลักเกณฑ์ ดังนี้</a:t>
            </a:r>
          </a:p>
          <a:p>
            <a:pPr algn="just">
              <a:buNone/>
            </a:pPr>
            <a:r>
              <a:rPr lang="th-TH" dirty="0" smtClean="0"/>
              <a:t>	- การจัดอบรมให้บุคคลภายนอกและมีนักศึกษาเข้าร่วม ไม่เป็นรายวิชา ที่อยู่ในหลักสูตรการเรียนการสอน สามารถเบิกค่าใช้จ่ายได้ตามระเบียบฯ โดยถือว่านักศึกษาเป็นบุคคลภายนอก</a:t>
            </a:r>
          </a:p>
          <a:p>
            <a:pPr algn="just">
              <a:buNone/>
            </a:pPr>
            <a:r>
              <a:rPr lang="th-TH" dirty="0" smtClean="0"/>
              <a:t>	- การจัดอบรมให้นักศึกษาโดยเฉพาะในวิชาที่อยู่ในหลักสูตรการเรียนการสอนของมหาวิทยาลัย หรือเป็นการจัด</a:t>
            </a:r>
            <a:r>
              <a:rPr lang="th-TH" dirty="0" err="1" smtClean="0"/>
              <a:t>ติว</a:t>
            </a:r>
            <a:r>
              <a:rPr lang="th-TH" dirty="0" smtClean="0"/>
              <a:t>ให้กับนักศึกษา ไม่สามารถเบิกค่าใช้จ่ายตามระเบียบกระทรวงการคลังว่าด้วยค่าใช้จ่ายในการฝึกอบรมได้</a:t>
            </a:r>
          </a:p>
          <a:p>
            <a:pPr algn="just">
              <a:buNone/>
            </a:pPr>
            <a:endParaRPr lang="th-TH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85926"/>
            <a:ext cx="9117013" cy="19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369234"/>
            <a:ext cx="8229600" cy="1143000"/>
          </a:xfrm>
        </p:spPr>
        <p:txBody>
          <a:bodyPr/>
          <a:lstStyle/>
          <a:p>
            <a:r>
              <a:rPr lang="th-TH" b="1" dirty="0">
                <a:solidFill>
                  <a:schemeClr val="accent1">
                    <a:lumMod val="75000"/>
                  </a:schemeClr>
                </a:solidFill>
              </a:rPr>
              <a:t>ข้อสังเกตจากการตรวจสอบเอกสาร (ต่อ)</a:t>
            </a:r>
            <a:endParaRPr lang="th-TH" dirty="0"/>
          </a:p>
        </p:txBody>
      </p:sp>
      <p:pic>
        <p:nvPicPr>
          <p:cNvPr id="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09984"/>
            <a:ext cx="9144000" cy="1934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ตัวแทนเนื้อหา 2"/>
          <p:cNvSpPr txBox="1">
            <a:spLocks/>
          </p:cNvSpPr>
          <p:nvPr/>
        </p:nvSpPr>
        <p:spPr>
          <a:xfrm>
            <a:off x="539552" y="1700808"/>
            <a:ext cx="8229600" cy="4896544"/>
          </a:xfrm>
          <a:prstGeom prst="rect">
            <a:avLst/>
          </a:prstGeom>
        </p:spPr>
        <p:txBody>
          <a:bodyPr vert="horz">
            <a:normAutofit fontScale="85000" lnSpcReduction="2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/>
              <a:buNone/>
            </a:pPr>
            <a:r>
              <a:rPr lang="th-TH" sz="4000" dirty="0" smtClean="0">
                <a:solidFill>
                  <a:srgbClr val="44022C"/>
                </a:solidFill>
              </a:rPr>
              <a:t>การจัดซื้อจัดจ้าง</a:t>
            </a:r>
          </a:p>
          <a:p>
            <a:pPr marL="0" indent="0">
              <a:buFont typeface="Wingdings 2"/>
              <a:buNone/>
            </a:pPr>
            <a:r>
              <a:rPr lang="th-TH" sz="4000" dirty="0" smtClean="0">
                <a:solidFill>
                  <a:srgbClr val="44022C"/>
                </a:solidFill>
              </a:rPr>
              <a:t>	</a:t>
            </a:r>
            <a:r>
              <a:rPr lang="th-TH" sz="3000" dirty="0" smtClean="0">
                <a:solidFill>
                  <a:srgbClr val="44022C"/>
                </a:solidFill>
              </a:rPr>
              <a:t>1. ใบเสร็จรับเงินต้องมีสาระครบถ้วน เช่น ชื่อร้าน/ที่อยู่/เลขประจำตัวผู้เสียภาษี เล่มที่/เลขที่/วันเดือนปี/รายการสินค้า/จำนวนเงิน /ลายมือชื่อผู้รับเงิน ถ้าใบเสร็จรับเงินที่ไม่สมบูรณ์เป็นตรายางร้านค้า ถ้ายอดเงินเกิน500บาท จะต้องแนบสำเนาบัตรประชาชนผู้ขายทุกครั้ง</a:t>
            </a:r>
          </a:p>
          <a:p>
            <a:pPr marL="0" indent="0">
              <a:buFont typeface="Wingdings 2"/>
              <a:buNone/>
            </a:pPr>
            <a:r>
              <a:rPr lang="th-TH" sz="3000" dirty="0">
                <a:solidFill>
                  <a:srgbClr val="44022C"/>
                </a:solidFill>
              </a:rPr>
              <a:t>	</a:t>
            </a:r>
            <a:r>
              <a:rPr lang="th-TH" sz="3000" dirty="0" smtClean="0">
                <a:solidFill>
                  <a:srgbClr val="44022C"/>
                </a:solidFill>
              </a:rPr>
              <a:t>2. ใบสั่งจ้างต้องติดอากรแสตมป์ทุกครั้ง 1,000.-ละ1 บาท</a:t>
            </a:r>
          </a:p>
          <a:p>
            <a:pPr marL="0" indent="0">
              <a:buFont typeface="Wingdings 2"/>
              <a:buNone/>
            </a:pPr>
            <a:r>
              <a:rPr lang="th-TH" sz="3000" dirty="0">
                <a:solidFill>
                  <a:srgbClr val="44022C"/>
                </a:solidFill>
              </a:rPr>
              <a:t>	</a:t>
            </a:r>
            <a:r>
              <a:rPr lang="th-TH" sz="3000" dirty="0" smtClean="0">
                <a:solidFill>
                  <a:srgbClr val="44022C"/>
                </a:solidFill>
              </a:rPr>
              <a:t>3. ใบเสร็จรับเงินและใบส่งของจะต้องลงทะเบียนคุมพัสดุทุกครั้ง</a:t>
            </a:r>
          </a:p>
          <a:p>
            <a:pPr marL="0" indent="0">
              <a:buFont typeface="Wingdings 2"/>
              <a:buNone/>
            </a:pPr>
            <a:r>
              <a:rPr lang="th-TH" sz="3000" dirty="0">
                <a:solidFill>
                  <a:srgbClr val="44022C"/>
                </a:solidFill>
              </a:rPr>
              <a:t>	</a:t>
            </a:r>
            <a:r>
              <a:rPr lang="th-TH" sz="3000" dirty="0" smtClean="0">
                <a:solidFill>
                  <a:srgbClr val="44022C"/>
                </a:solidFill>
              </a:rPr>
              <a:t>4. การเบิกค่าพวงหรีด แต่ละหน่วยงาน สามารถเบิกได้1 ชิ้นเท่านั้น </a:t>
            </a:r>
          </a:p>
          <a:p>
            <a:pPr marL="0" indent="0">
              <a:buFont typeface="Wingdings 2"/>
              <a:buNone/>
            </a:pPr>
            <a:r>
              <a:rPr lang="th-TH" sz="3000" dirty="0" smtClean="0">
                <a:solidFill>
                  <a:srgbClr val="44022C"/>
                </a:solidFill>
              </a:rPr>
              <a:t>(เบิกจากเงินรายได้)</a:t>
            </a:r>
          </a:p>
          <a:p>
            <a:pPr marL="0" indent="0">
              <a:buFont typeface="Wingdings 2"/>
              <a:buNone/>
            </a:pPr>
            <a:r>
              <a:rPr lang="th-TH" sz="3000" dirty="0">
                <a:solidFill>
                  <a:srgbClr val="44022C"/>
                </a:solidFill>
              </a:rPr>
              <a:t> </a:t>
            </a:r>
            <a:r>
              <a:rPr lang="th-TH" sz="3000" dirty="0" smtClean="0">
                <a:solidFill>
                  <a:srgbClr val="44022C"/>
                </a:solidFill>
              </a:rPr>
              <a:t>	5. การแต่งตั้งกรรมการตรวจรับ ถ้ายอดเงินเกิน 10,000.-บาทจะต้องแต่งตั้งกรรมการตรวจรับ จำนวน 3 คน </a:t>
            </a:r>
          </a:p>
          <a:p>
            <a:pPr marL="0" indent="0">
              <a:buFont typeface="Wingdings 2"/>
              <a:buNone/>
            </a:pPr>
            <a:r>
              <a:rPr lang="th-TH" sz="3000" dirty="0">
                <a:solidFill>
                  <a:srgbClr val="44022C"/>
                </a:solidFill>
              </a:rPr>
              <a:t>	</a:t>
            </a:r>
            <a:r>
              <a:rPr lang="th-TH" sz="3000" dirty="0" smtClean="0">
                <a:solidFill>
                  <a:srgbClr val="44022C"/>
                </a:solidFill>
              </a:rPr>
              <a:t>6. ใบส่งของ/ใบเสร็จรับเงินไม่ลงวันที่และไม่ลงลายมือชื่อรับของ</a:t>
            </a:r>
          </a:p>
          <a:p>
            <a:pPr marL="0" indent="0">
              <a:buFont typeface="Wingdings 2"/>
              <a:buNone/>
            </a:pPr>
            <a:endParaRPr lang="th-TH" sz="3000" dirty="0">
              <a:solidFill>
                <a:srgbClr val="BA067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65975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ไหลเวียน">
  <a:themeElements>
    <a:clrScheme name="ไหลเวียน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ไหลเวียน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ไหลเวียน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200</TotalTime>
  <Words>65</Words>
  <Application>Microsoft Office PowerPoint</Application>
  <PresentationFormat>นำเสนอทางหน้าจอ (4:3)</PresentationFormat>
  <Paragraphs>34</Paragraphs>
  <Slides>5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5</vt:i4>
      </vt:variant>
    </vt:vector>
  </HeadingPairs>
  <TitlesOfParts>
    <vt:vector size="6" baseType="lpstr">
      <vt:lpstr>ไหลเวียน</vt:lpstr>
      <vt:lpstr>ข้อสังเกตจากการตรวจสอบเอกสาร</vt:lpstr>
      <vt:lpstr>ข้อสังเกตจากการตรวจสอบเอกสาร (ต่อ)</vt:lpstr>
      <vt:lpstr>ข้อสังเกตจากการตรวจสอบเอกสาร (ต่อ)</vt:lpstr>
      <vt:lpstr>ข้อสังเกตจากการตรวจสอบเอกสาร (ต่อ)</vt:lpstr>
      <vt:lpstr>ข้อสังเกตจากการตรวจสอบเอกสาร (ต่อ)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ข้อสังเกตจากการตรวจสอบเอกสาร</dc:title>
  <dc:creator>Kung</dc:creator>
  <cp:lastModifiedBy>Kung</cp:lastModifiedBy>
  <cp:revision>22</cp:revision>
  <cp:lastPrinted>2017-05-21T09:36:36Z</cp:lastPrinted>
  <dcterms:created xsi:type="dcterms:W3CDTF">2016-02-29T03:06:58Z</dcterms:created>
  <dcterms:modified xsi:type="dcterms:W3CDTF">2017-05-21T09:37:24Z</dcterms:modified>
</cp:coreProperties>
</file>